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F202"/>
    <a:srgbClr val="06EE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CC2DF-8C2E-4A81-A087-95089BBCF550}" type="datetimeFigureOut">
              <a:rPr lang="en-US" smtClean="0"/>
              <a:t>2023-09-05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64F46-9DF8-4A57-A814-8D89349AD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5513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CC2DF-8C2E-4A81-A087-95089BBCF550}" type="datetimeFigureOut">
              <a:rPr lang="en-US" smtClean="0"/>
              <a:t>2023-09-05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64F46-9DF8-4A57-A814-8D89349AD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072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CC2DF-8C2E-4A81-A087-95089BBCF550}" type="datetimeFigureOut">
              <a:rPr lang="en-US" smtClean="0"/>
              <a:t>2023-09-05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64F46-9DF8-4A57-A814-8D89349AD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2085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CC2DF-8C2E-4A81-A087-95089BBCF550}" type="datetimeFigureOut">
              <a:rPr lang="en-US" smtClean="0"/>
              <a:t>2023-09-05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64F46-9DF8-4A57-A814-8D89349AD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3263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CC2DF-8C2E-4A81-A087-95089BBCF550}" type="datetimeFigureOut">
              <a:rPr lang="en-US" smtClean="0"/>
              <a:t>2023-09-05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64F46-9DF8-4A57-A814-8D89349AD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689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CC2DF-8C2E-4A81-A087-95089BBCF550}" type="datetimeFigureOut">
              <a:rPr lang="en-US" smtClean="0"/>
              <a:t>2023-09-05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64F46-9DF8-4A57-A814-8D89349AD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7553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CC2DF-8C2E-4A81-A087-95089BBCF550}" type="datetimeFigureOut">
              <a:rPr lang="en-US" smtClean="0"/>
              <a:t>2023-09-05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64F46-9DF8-4A57-A814-8D89349AD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6382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CC2DF-8C2E-4A81-A087-95089BBCF550}" type="datetimeFigureOut">
              <a:rPr lang="en-US" smtClean="0"/>
              <a:t>2023-09-05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64F46-9DF8-4A57-A814-8D89349AD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9138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CC2DF-8C2E-4A81-A087-95089BBCF550}" type="datetimeFigureOut">
              <a:rPr lang="en-US" smtClean="0"/>
              <a:t>2023-09-05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64F46-9DF8-4A57-A814-8D89349AD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1123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CC2DF-8C2E-4A81-A087-95089BBCF550}" type="datetimeFigureOut">
              <a:rPr lang="en-US" smtClean="0"/>
              <a:t>2023-09-05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64F46-9DF8-4A57-A814-8D89349AD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6399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CC2DF-8C2E-4A81-A087-95089BBCF550}" type="datetimeFigureOut">
              <a:rPr lang="en-US" smtClean="0"/>
              <a:t>2023-09-05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64F46-9DF8-4A57-A814-8D89349AD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9982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6">
                <a:lumMod val="0"/>
                <a:lumOff val="100000"/>
              </a:schemeClr>
            </a:gs>
            <a:gs pos="31000">
              <a:schemeClr val="accent6">
                <a:lumMod val="0"/>
                <a:lumOff val="100000"/>
              </a:schemeClr>
            </a:gs>
            <a:gs pos="99000">
              <a:srgbClr val="41F202"/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5CC2DF-8C2E-4A81-A087-95089BBCF550}" type="datetimeFigureOut">
              <a:rPr lang="en-US" smtClean="0"/>
              <a:t>2023-09-05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C64F46-9DF8-4A57-A814-8D89349AD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673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5" Type="http://schemas.microsoft.com/office/2007/relationships/hdphoto" Target="../media/hdphoto8.wdp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microsoft.com/office/2007/relationships/hdphoto" Target="../media/hdphoto4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png"/><Relationship Id="rId5" Type="http://schemas.microsoft.com/office/2007/relationships/hdphoto" Target="../media/hdphoto3.wdp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/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039"/>
          <a:stretch/>
        </p:blipFill>
        <p:spPr bwMode="auto">
          <a:xfrm>
            <a:off x="-167148" y="29496"/>
            <a:ext cx="12349316" cy="713821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1626" y="177343"/>
            <a:ext cx="9144000" cy="1655762"/>
          </a:xfrm>
        </p:spPr>
        <p:txBody>
          <a:bodyPr>
            <a:noAutofit/>
          </a:bodyPr>
          <a:lstStyle/>
          <a:p>
            <a:r>
              <a:rPr lang="si-LK" sz="6600" b="1" dirty="0">
                <a:solidFill>
                  <a:schemeClr val="tx2">
                    <a:lumMod val="50000"/>
                  </a:schemeClr>
                </a:solidFill>
              </a:rPr>
              <a:t>විශිෂ්ඨ ව්‍යවහාර </a:t>
            </a:r>
          </a:p>
          <a:p>
            <a:r>
              <a:rPr lang="si-LK" sz="6600" b="1" dirty="0">
                <a:solidFill>
                  <a:schemeClr val="tx2">
                    <a:lumMod val="50000"/>
                  </a:schemeClr>
                </a:solidFill>
              </a:rPr>
              <a:t>විශේෂ ව්‍යාපෘතිය</a:t>
            </a:r>
            <a:endParaRPr lang="en-US" sz="6600" b="1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507804" y="6147881"/>
            <a:ext cx="5496128" cy="59338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i-LK" sz="4000" b="1" dirty="0">
                <a:solidFill>
                  <a:schemeClr val="tx2">
                    <a:lumMod val="50000"/>
                  </a:schemeClr>
                </a:solidFill>
              </a:rPr>
              <a:t>බප / ගම් / පද්මවතී ම.ම.ව</a:t>
            </a:r>
            <a:r>
              <a:rPr lang="si-LK" sz="4000" b="1" dirty="0"/>
              <a:t>ි</a:t>
            </a:r>
            <a:endParaRPr 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811601168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 algn="ctr">
              <a:buFont typeface="Wingdings" panose="05000000000000000000" pitchFamily="2" charset="2"/>
              <a:buChar char="ü"/>
            </a:pPr>
            <a:r>
              <a:rPr lang="si-LK" dirty="0"/>
              <a:t>ගුරු තොරතුරු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601889"/>
            <a:ext cx="1616765" cy="748610"/>
          </a:xfrm>
        </p:spPr>
        <p:txBody>
          <a:bodyPr/>
          <a:lstStyle/>
          <a:p>
            <a:pPr marL="0" indent="0">
              <a:buNone/>
            </a:pPr>
            <a:r>
              <a:rPr lang="si-LK" sz="4000" dirty="0"/>
              <a:t>පෙර</a:t>
            </a:r>
            <a:endParaRPr lang="en-US" sz="4000" dirty="0"/>
          </a:p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1" y="1690688"/>
            <a:ext cx="6887816" cy="4714615"/>
          </a:xfrm>
          <a:prstGeom prst="roundRect">
            <a:avLst>
              <a:gd name="adj" fmla="val 16667"/>
            </a:avLst>
          </a:prstGeom>
          <a:ln w="19050">
            <a:solidFill>
              <a:schemeClr val="tx1"/>
            </a:solidFill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94303369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 algn="ctr">
              <a:buFont typeface="Wingdings" panose="05000000000000000000" pitchFamily="2" charset="2"/>
              <a:buChar char="ü"/>
            </a:pPr>
            <a:r>
              <a:rPr lang="si-LK" dirty="0"/>
              <a:t>ගුරු තොරතුරු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597076"/>
            <a:ext cx="1417983" cy="838062"/>
          </a:xfrm>
        </p:spPr>
        <p:txBody>
          <a:bodyPr/>
          <a:lstStyle/>
          <a:p>
            <a:pPr marL="0" indent="0">
              <a:buNone/>
            </a:pPr>
            <a:r>
              <a:rPr lang="si-LK" sz="4000" dirty="0"/>
              <a:t>පසු</a:t>
            </a:r>
            <a:endParaRPr lang="en-US" sz="4000" dirty="0"/>
          </a:p>
          <a:p>
            <a:endParaRPr lang="en-US" dirty="0"/>
          </a:p>
        </p:txBody>
      </p:sp>
      <p:pic>
        <p:nvPicPr>
          <p:cNvPr id="7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>
            <a:lum bright="-20000" contrast="40000"/>
          </a:blip>
          <a:stretch>
            <a:fillRect/>
          </a:stretch>
        </p:blipFill>
        <p:spPr>
          <a:xfrm>
            <a:off x="2256183" y="1597076"/>
            <a:ext cx="7992272" cy="469439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26251058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7469" y="260142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si-LK" sz="6000" dirty="0"/>
              <a:t>3. බඩු වට්ටෝරු පොත්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3745265305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 algn="ctr">
              <a:buFont typeface="Wingdings" panose="05000000000000000000" pitchFamily="2" charset="2"/>
              <a:buChar char="ü"/>
            </a:pPr>
            <a:r>
              <a:rPr lang="si-LK" dirty="0"/>
              <a:t>බඩු වට්ටෝරු පොත්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85461" y="1590261"/>
            <a:ext cx="1388165" cy="778427"/>
          </a:xfrm>
        </p:spPr>
        <p:txBody>
          <a:bodyPr/>
          <a:lstStyle/>
          <a:p>
            <a:pPr marL="0" indent="0">
              <a:buNone/>
            </a:pPr>
            <a:r>
              <a:rPr lang="si-LK" sz="4000" dirty="0"/>
              <a:t>පෙර</a:t>
            </a:r>
            <a:endParaRPr lang="en-US" sz="4000" dirty="0"/>
          </a:p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20887" y="1590261"/>
            <a:ext cx="6311347" cy="5016641"/>
          </a:xfrm>
          <a:prstGeom prst="roundRect">
            <a:avLst>
              <a:gd name="adj" fmla="val 16667"/>
            </a:avLst>
          </a:prstGeom>
          <a:ln w="19050">
            <a:solidFill>
              <a:schemeClr val="tx1"/>
            </a:solidFill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70034207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 algn="ctr">
              <a:buFont typeface="Wingdings" panose="05000000000000000000" pitchFamily="2" charset="2"/>
              <a:buChar char="ü"/>
            </a:pPr>
            <a:r>
              <a:rPr lang="si-LK" dirty="0"/>
              <a:t>බඩු වට්ටෝරු පොත්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6495" y="1690688"/>
            <a:ext cx="1358348" cy="808245"/>
          </a:xfrm>
        </p:spPr>
        <p:txBody>
          <a:bodyPr/>
          <a:lstStyle/>
          <a:p>
            <a:pPr marL="0" indent="0">
              <a:buNone/>
            </a:pPr>
            <a:r>
              <a:rPr lang="si-LK" sz="4000" dirty="0"/>
              <a:t>පසු</a:t>
            </a:r>
            <a:endParaRPr lang="en-US" sz="4000" dirty="0"/>
          </a:p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474843" y="1678723"/>
            <a:ext cx="7891670" cy="489104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06587852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0303" y="2155014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si-LK" sz="6000" dirty="0"/>
              <a:t>4. පුස්තකාල තොරතුරු පද්ධතිය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1817608470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 algn="ctr">
              <a:buFont typeface="Wingdings" panose="05000000000000000000" pitchFamily="2" charset="2"/>
              <a:buChar char="ü"/>
            </a:pPr>
            <a:r>
              <a:rPr lang="si-LK" dirty="0"/>
              <a:t>පුස්තකාල තොරතුරු පද්ධතිය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369979" cy="674384"/>
          </a:xfrm>
        </p:spPr>
        <p:txBody>
          <a:bodyPr/>
          <a:lstStyle/>
          <a:p>
            <a:pPr marL="0" indent="0">
              <a:buNone/>
            </a:pPr>
            <a:r>
              <a:rPr lang="si-LK" sz="4000" dirty="0"/>
              <a:t>පෙර</a:t>
            </a:r>
            <a:endParaRPr lang="en-US" sz="4000" dirty="0"/>
          </a:p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373549" y="1825625"/>
            <a:ext cx="3864775" cy="4351338"/>
          </a:xfrm>
          <a:prstGeom prst="roundRect">
            <a:avLst>
              <a:gd name="adj" fmla="val 16667"/>
            </a:avLst>
          </a:prstGeom>
          <a:ln w="12700">
            <a:solidFill>
              <a:schemeClr val="tx1"/>
            </a:solidFill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2705" y="1825625"/>
            <a:ext cx="4795737" cy="4351338"/>
          </a:xfrm>
          <a:prstGeom prst="roundRect">
            <a:avLst>
              <a:gd name="adj" fmla="val 16667"/>
            </a:avLst>
          </a:prstGeom>
          <a:ln w="12700">
            <a:solidFill>
              <a:schemeClr val="tx1"/>
            </a:solidFill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40044531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 algn="ctr">
              <a:buFont typeface="Wingdings" panose="05000000000000000000" pitchFamily="2" charset="2"/>
              <a:buChar char="ü"/>
            </a:pPr>
            <a:r>
              <a:rPr lang="si-LK" dirty="0"/>
              <a:t>පුස්තකාල තොරතුරු පද්ධතිය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3570" y="1825625"/>
            <a:ext cx="1146243" cy="888392"/>
          </a:xfrm>
        </p:spPr>
        <p:txBody>
          <a:bodyPr/>
          <a:lstStyle/>
          <a:p>
            <a:pPr marL="0" indent="0">
              <a:buNone/>
            </a:pPr>
            <a:r>
              <a:rPr lang="si-LK" sz="4000" dirty="0"/>
              <a:t>පසු</a:t>
            </a:r>
            <a:endParaRPr lang="en-US" sz="4000" dirty="0"/>
          </a:p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500009" y="1825625"/>
            <a:ext cx="7704924" cy="452709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40859482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si-LK" sz="5400" dirty="0"/>
              <a:t>අපේක්ෂිත ප්‍රතිලාභ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  <a:buFont typeface="Wingdings" panose="05000000000000000000" pitchFamily="2" charset="2"/>
              <a:buChar char="v"/>
              <a:tabLst>
                <a:tab pos="457200" algn="l"/>
              </a:tabLst>
            </a:pPr>
            <a:r>
              <a:rPr lang="si-LK" dirty="0"/>
              <a:t> </a:t>
            </a:r>
            <a:r>
              <a:rPr lang="si-LK" sz="3200" dirty="0"/>
              <a:t>සිසුන් පිළිබඳ අවශ්‍ය තොරතුරු පහසුවෙන් හා විධිමත් ලෙස ලබා 	ගැනීම.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si-LK" sz="3200" dirty="0"/>
              <a:t> සිසුන්ගේ වාර විභාග ලකුණු විශ්ලේෂණය.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si-LK" sz="3200" dirty="0"/>
              <a:t> සිසුන්ගේ ජාතික මට්ටමේ විභාග ප්‍රතිඵල ගබඩා කර තැබීම.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si-LK" sz="3200" dirty="0"/>
              <a:t> අවශ්‍ය අවස්ථාවල දෙමාපිය තොරතුරු ලබා ගැනීම.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si-LK" sz="3200" dirty="0"/>
              <a:t> ගුරු තොරතුරු ගබඩා කිරීම හා වාර්තා ලබා ගැනීම.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si-LK" sz="3200" dirty="0"/>
              <a:t> භාණ්ඩ ලබා ගැනීම් හා නිකුත් කිරීම් පිළිබඳ වාර්තා තබා ගැනීම.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425828875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62C950-5C34-E01D-5504-3BCF7BFC3B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0381" y="2569573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si-LK" sz="6000" dirty="0"/>
              <a:t>ඔබ දැක්වූ සහයෝගයට </a:t>
            </a:r>
            <a:br>
              <a:rPr lang="si-LK" sz="6000" dirty="0"/>
            </a:br>
            <a:r>
              <a:rPr lang="si-LK" sz="6000" dirty="0"/>
              <a:t>ස්තුතියි !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10457369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si-LK" sz="6000" dirty="0"/>
              <a:t>ව්‍යාපෘතිය</a:t>
            </a: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88272"/>
            <a:ext cx="10515600" cy="4351338"/>
          </a:xfrm>
        </p:spPr>
        <p:txBody>
          <a:bodyPr>
            <a:normAutofit lnSpcReduction="10000"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si-LK" sz="4000" dirty="0"/>
              <a:t>සිසු / ගුරු / තොග පොත් වැනි පාසලේ පවතින තොරතුරු පද්ධති සඳහා පරිගණක පාදක තොරතුරු පද්ධතියක් භාවිතා කිරීම.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si-LK" sz="3600" dirty="0"/>
          </a:p>
          <a:p>
            <a:pPr marL="0" indent="0" algn="just">
              <a:lnSpc>
                <a:spcPct val="100000"/>
              </a:lnSpc>
              <a:buNone/>
            </a:pPr>
            <a:endParaRPr lang="si-LK" sz="3600" dirty="0"/>
          </a:p>
          <a:p>
            <a:pPr marL="0" indent="0" algn="just">
              <a:lnSpc>
                <a:spcPct val="100000"/>
              </a:lnSpc>
              <a:buNone/>
            </a:pPr>
            <a:endParaRPr lang="si-LK" sz="3600" dirty="0"/>
          </a:p>
          <a:p>
            <a:pPr marL="0" indent="0" algn="r">
              <a:lnSpc>
                <a:spcPct val="100000"/>
              </a:lnSpc>
              <a:buNone/>
            </a:pPr>
            <a:r>
              <a:rPr lang="si-LK" sz="3600" dirty="0"/>
              <a:t>බප / ගම් / පද්මවතී ම.ම.වි.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888514702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si-LK" sz="6000" dirty="0"/>
              <a:t>අරමුණු</a:t>
            </a: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345616" cy="4754079"/>
          </a:xfrm>
        </p:spPr>
        <p:txBody>
          <a:bodyPr>
            <a:normAutofit fontScale="92500" lnSpcReduction="10000"/>
          </a:bodyPr>
          <a:lstStyle/>
          <a:p>
            <a:pPr marL="396875" indent="-396875" algn="just">
              <a:lnSpc>
                <a:spcPct val="110000"/>
              </a:lnSpc>
              <a:buClr>
                <a:schemeClr val="tx1"/>
              </a:buClr>
              <a:buFont typeface="Wingdings" panose="05000000000000000000" pitchFamily="2" charset="2"/>
              <a:buChar char="v"/>
              <a:tabLst>
                <a:tab pos="457200" algn="l"/>
              </a:tabLst>
            </a:pPr>
            <a:r>
              <a:rPr lang="si-LK" sz="3600" dirty="0"/>
              <a:t> වර්තමානයේ භාවිතා කරමින් පවතින අත්යුරු</a:t>
            </a:r>
            <a:r>
              <a:rPr lang="en-US" sz="3600" dirty="0"/>
              <a:t> (Manual)</a:t>
            </a:r>
            <a:r>
              <a:rPr lang="si-LK" sz="3600" dirty="0"/>
              <a:t> තොරතුරු       	පද්ධති වලදී පැන නගින ගැටළු අවම කර ගැනීම.</a:t>
            </a:r>
          </a:p>
          <a:p>
            <a:pPr marL="396875" indent="-396875" algn="just">
              <a:lnSpc>
                <a:spcPct val="110000"/>
              </a:lnSpc>
              <a:buClr>
                <a:schemeClr val="tx1"/>
              </a:buClr>
              <a:buFont typeface="Wingdings" panose="05000000000000000000" pitchFamily="2" charset="2"/>
              <a:buChar char="v"/>
              <a:tabLst>
                <a:tab pos="457200" algn="l"/>
              </a:tabLst>
            </a:pPr>
            <a:r>
              <a:rPr lang="si-LK" sz="3600" dirty="0"/>
              <a:t> කාලය කළමනාකරණය කරගනිමින් ඉතා අඩු කාලයකින් 	අවශ්‍ය  	තොරතුරු සකසා ගැනීම.</a:t>
            </a:r>
          </a:p>
          <a:p>
            <a:pPr marL="396875" indent="-396875" algn="just">
              <a:lnSpc>
                <a:spcPct val="110000"/>
              </a:lnSpc>
              <a:buClr>
                <a:schemeClr val="tx1"/>
              </a:buClr>
              <a:buFont typeface="Wingdings" panose="05000000000000000000" pitchFamily="2" charset="2"/>
              <a:buChar char="v"/>
            </a:pPr>
            <a:r>
              <a:rPr lang="si-LK" sz="3600" dirty="0"/>
              <a:t> තොරතුරු වල නිවැරදිභාවය හා ආරක්ෂාව තහවුරු කරගැනීම.</a:t>
            </a:r>
          </a:p>
          <a:p>
            <a:pPr marL="396875" indent="-396875" algn="just">
              <a:lnSpc>
                <a:spcPct val="110000"/>
              </a:lnSpc>
              <a:buClr>
                <a:schemeClr val="tx1"/>
              </a:buClr>
              <a:buFont typeface="Wingdings" panose="05000000000000000000" pitchFamily="2" charset="2"/>
              <a:buChar char="v"/>
              <a:tabLst>
                <a:tab pos="461963" algn="l"/>
              </a:tabLst>
            </a:pPr>
            <a:r>
              <a:rPr lang="si-LK" sz="3600" dirty="0"/>
              <a:t> අවශ්‍ය වේලාවට අදාල තොරතුරු තෝරා ගනිමින් පහසුවෙන්  	වාර්තා ලබා ගැනීම.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v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750762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8261" y="2462282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si-LK" sz="6000" dirty="0"/>
              <a:t>1. සිසු තොරතුරු පද්ධතිය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1318816409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 algn="ctr">
              <a:buFont typeface="Wingdings" panose="05000000000000000000" pitchFamily="2" charset="2"/>
              <a:buChar char="ü"/>
            </a:pPr>
            <a:r>
              <a:rPr lang="si-LK" dirty="0"/>
              <a:t>සිසුන් ඇතුලත්වීම් / අස්වීම්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1796" y="1468741"/>
            <a:ext cx="5157787" cy="823912"/>
          </a:xfrm>
        </p:spPr>
        <p:txBody>
          <a:bodyPr>
            <a:normAutofit/>
          </a:bodyPr>
          <a:lstStyle/>
          <a:p>
            <a:r>
              <a:rPr lang="si-LK" sz="4000" dirty="0"/>
              <a:t>පෙර</a:t>
            </a:r>
            <a:endParaRPr lang="en-US" sz="4000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quarter" idx="4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153" y="1611589"/>
            <a:ext cx="3964073" cy="2763441"/>
          </a:xfrm>
          <a:ln>
            <a:solidFill>
              <a:schemeClr val="tx1"/>
            </a:solidFill>
          </a:ln>
        </p:spPr>
      </p:pic>
      <p:pic>
        <p:nvPicPr>
          <p:cNvPr id="7" name="Content Placeholder 6"/>
          <p:cNvPicPr>
            <a:picLocks noGrp="1"/>
          </p:cNvPicPr>
          <p:nvPr>
            <p:ph sz="half" idx="2"/>
          </p:nvPr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8531" y="2602310"/>
            <a:ext cx="5121052" cy="377861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11858">
            <a:off x="6845861" y="3403484"/>
            <a:ext cx="4077941" cy="305845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79820020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 algn="ctr">
              <a:buFont typeface="Wingdings" panose="05000000000000000000" pitchFamily="2" charset="2"/>
              <a:buChar char="ü"/>
            </a:pPr>
            <a:r>
              <a:rPr lang="si-LK" dirty="0"/>
              <a:t>සිසුන් ඇතුලත්වීම් / අස්වීම්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84852" y="1825625"/>
            <a:ext cx="1557130" cy="8281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i-LK" sz="4000" dirty="0"/>
              <a:t>පසු</a:t>
            </a:r>
            <a:endParaRPr lang="en-US" sz="40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3130826" y="1728496"/>
            <a:ext cx="7589628" cy="446358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07221656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 algn="ctr">
              <a:buFont typeface="Wingdings" panose="05000000000000000000" pitchFamily="2" charset="2"/>
              <a:buChar char="ü"/>
            </a:pPr>
            <a:r>
              <a:rPr lang="si-LK" dirty="0"/>
              <a:t>වාර විභාග ලකුණුු විශ්ලේෂණය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1971506" cy="624292"/>
          </a:xfrm>
        </p:spPr>
        <p:txBody>
          <a:bodyPr>
            <a:noAutofit/>
          </a:bodyPr>
          <a:lstStyle/>
          <a:p>
            <a:r>
              <a:rPr lang="si-LK" sz="4000" dirty="0"/>
              <a:t>පෙර</a:t>
            </a:r>
            <a:endParaRPr lang="en-US" sz="4000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498" y="2505075"/>
            <a:ext cx="5207552" cy="3905664"/>
          </a:xfrm>
          <a:prstGeom prst="roundRect">
            <a:avLst>
              <a:gd name="adj" fmla="val 11111"/>
            </a:avLst>
          </a:prstGeom>
          <a:ln w="127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</p:spPr>
      </p:pic>
      <p:pic>
        <p:nvPicPr>
          <p:cNvPr id="8" name="Content Placeholder 7"/>
          <p:cNvPicPr>
            <a:picLocks noGrp="1" noChangeAspect="1"/>
          </p:cNvPicPr>
          <p:nvPr>
            <p:ph sz="quarter" idx="4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6054" y="2505075"/>
            <a:ext cx="5140337" cy="3905664"/>
          </a:xfrm>
          <a:prstGeom prst="roundRect">
            <a:avLst>
              <a:gd name="adj" fmla="val 11111"/>
            </a:avLst>
          </a:prstGeom>
          <a:ln w="28575" cap="rnd">
            <a:solidFill>
              <a:schemeClr val="tx1"/>
            </a:solidFill>
            <a:prstDash val="soli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</p:spTree>
    <p:extLst>
      <p:ext uri="{BB962C8B-B14F-4D97-AF65-F5344CB8AC3E}">
        <p14:creationId xmlns:p14="http://schemas.microsoft.com/office/powerpoint/2010/main" val="366766447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 algn="ctr">
              <a:buFont typeface="Wingdings" panose="05000000000000000000" pitchFamily="2" charset="2"/>
              <a:buChar char="ü"/>
            </a:pPr>
            <a:r>
              <a:rPr lang="si-LK" dirty="0"/>
              <a:t>වාර විභාග ලකුණුු විශ්ලේෂණය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61275" y="1845503"/>
            <a:ext cx="1577009" cy="828123"/>
          </a:xfrm>
        </p:spPr>
        <p:txBody>
          <a:bodyPr/>
          <a:lstStyle/>
          <a:p>
            <a:pPr marL="0" indent="0">
              <a:buNone/>
            </a:pPr>
            <a:r>
              <a:rPr lang="si-LK" sz="4000" dirty="0"/>
              <a:t>පසු</a:t>
            </a:r>
            <a:endParaRPr lang="en-US" sz="4000" dirty="0"/>
          </a:p>
          <a:p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584174" y="1676058"/>
            <a:ext cx="7967484" cy="484401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37210170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50203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si-LK" sz="6000" dirty="0"/>
              <a:t>2. ගුරු තොරතුරු පද්ධතිය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706331349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208</TotalTime>
  <Words>836</Words>
  <Application>Microsoft Office PowerPoint</Application>
  <PresentationFormat>Widescreen</PresentationFormat>
  <Paragraphs>46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Wingdings</vt:lpstr>
      <vt:lpstr>Office Theme</vt:lpstr>
      <vt:lpstr>PowerPoint Presentation</vt:lpstr>
      <vt:lpstr>ව්‍යාපෘතිය</vt:lpstr>
      <vt:lpstr>අරමුණු</vt:lpstr>
      <vt:lpstr>1. සිසු තොරතුරු පද්ධතිය</vt:lpstr>
      <vt:lpstr>සිසුන් ඇතුලත්වීම් / අස්වීම්</vt:lpstr>
      <vt:lpstr>සිසුන් ඇතුලත්වීම් / අස්වීම්</vt:lpstr>
      <vt:lpstr>වාර විභාග ලකුණුු විශ්ලේෂණය</vt:lpstr>
      <vt:lpstr>වාර විභාග ලකුණුු විශ්ලේෂණය</vt:lpstr>
      <vt:lpstr>2. ගුරු තොරතුරු පද්ධතිය</vt:lpstr>
      <vt:lpstr>ගුරු තොරතුරු</vt:lpstr>
      <vt:lpstr>ගුරු තොරතුරු</vt:lpstr>
      <vt:lpstr>3. බඩු වට්ටෝරු පොත්</vt:lpstr>
      <vt:lpstr>බඩු වට්ටෝරු පොත්</vt:lpstr>
      <vt:lpstr>බඩු වට්ටෝරු පොත්</vt:lpstr>
      <vt:lpstr>4. පුස්තකාල තොරතුරු පද්ධතිය</vt:lpstr>
      <vt:lpstr>පුස්තකාල තොරතුරු පද්ධතිය</vt:lpstr>
      <vt:lpstr>පුස්තකාල තොරතුරු පද්ධතිය</vt:lpstr>
      <vt:lpstr>අපේක්ෂිත ප්‍රතිලාභ</vt:lpstr>
      <vt:lpstr>ඔබ දැක්වූ සහයෝගයට  ස්තුතියි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Nimalka Madushani</dc:creator>
  <cp:lastModifiedBy>User</cp:lastModifiedBy>
  <cp:revision>25</cp:revision>
  <dcterms:created xsi:type="dcterms:W3CDTF">2023-09-04T11:43:56Z</dcterms:created>
  <dcterms:modified xsi:type="dcterms:W3CDTF">2023-09-05T02:52:53Z</dcterms:modified>
</cp:coreProperties>
</file>

<file path=docProps/thumbnail.jpeg>
</file>